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9"/>
  </p:notesMasterIdLst>
  <p:sldIdLst>
    <p:sldId id="256" r:id="rId2"/>
    <p:sldId id="270" r:id="rId3"/>
    <p:sldId id="271" r:id="rId4"/>
    <p:sldId id="272" r:id="rId5"/>
    <p:sldId id="273" r:id="rId6"/>
    <p:sldId id="274" r:id="rId7"/>
    <p:sldId id="275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97" autoAdjust="0"/>
    <p:restoredTop sz="94660"/>
  </p:normalViewPr>
  <p:slideViewPr>
    <p:cSldViewPr>
      <p:cViewPr varScale="1">
        <p:scale>
          <a:sx n="69" d="100"/>
          <a:sy n="69" d="100"/>
        </p:scale>
        <p:origin x="138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E4A0A6-C1B9-4354-AC33-6341741C8B30}" type="datetimeFigureOut">
              <a:rPr lang="ru-RU" smtClean="0"/>
              <a:pPr/>
              <a:t>06.05.2020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6627B8-5976-4B27-9BF2-7E392EC4D55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23115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43DCB-E7F8-4BB2-9987-8248237627BB}" type="datetimeFigureOut">
              <a:rPr lang="ru-RU" smtClean="0"/>
              <a:pPr/>
              <a:t>06.05.2020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9172B-78F7-4659-B5EE-B5A4016FAA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43DCB-E7F8-4BB2-9987-8248237627BB}" type="datetimeFigureOut">
              <a:rPr lang="ru-RU" smtClean="0"/>
              <a:pPr/>
              <a:t>06.05.2020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9172B-78F7-4659-B5EE-B5A4016FAA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43DCB-E7F8-4BB2-9987-8248237627BB}" type="datetimeFigureOut">
              <a:rPr lang="ru-RU" smtClean="0"/>
              <a:pPr/>
              <a:t>06.05.2020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9172B-78F7-4659-B5EE-B5A4016FAA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43DCB-E7F8-4BB2-9987-8248237627BB}" type="datetimeFigureOut">
              <a:rPr lang="ru-RU" smtClean="0"/>
              <a:pPr/>
              <a:t>06.05.2020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9172B-78F7-4659-B5EE-B5A4016FAA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43DCB-E7F8-4BB2-9987-8248237627BB}" type="datetimeFigureOut">
              <a:rPr lang="ru-RU" smtClean="0"/>
              <a:pPr/>
              <a:t>06.05.2020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9172B-78F7-4659-B5EE-B5A4016FAA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43DCB-E7F8-4BB2-9987-8248237627BB}" type="datetimeFigureOut">
              <a:rPr lang="ru-RU" smtClean="0"/>
              <a:pPr/>
              <a:t>06.05.2020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9172B-78F7-4659-B5EE-B5A4016FAA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43DCB-E7F8-4BB2-9987-8248237627BB}" type="datetimeFigureOut">
              <a:rPr lang="ru-RU" smtClean="0"/>
              <a:pPr/>
              <a:t>06.05.2020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9172B-78F7-4659-B5EE-B5A4016FAA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43DCB-E7F8-4BB2-9987-8248237627BB}" type="datetimeFigureOut">
              <a:rPr lang="ru-RU" smtClean="0"/>
              <a:pPr/>
              <a:t>06.05.2020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9172B-78F7-4659-B5EE-B5A4016FAA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43DCB-E7F8-4BB2-9987-8248237627BB}" type="datetimeFigureOut">
              <a:rPr lang="ru-RU" smtClean="0"/>
              <a:pPr/>
              <a:t>06.05.2020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9172B-78F7-4659-B5EE-B5A4016FAA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43DCB-E7F8-4BB2-9987-8248237627BB}" type="datetimeFigureOut">
              <a:rPr lang="ru-RU" smtClean="0"/>
              <a:pPr/>
              <a:t>06.05.2020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9172B-78F7-4659-B5EE-B5A4016FAA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43DCB-E7F8-4BB2-9987-8248237627BB}" type="datetimeFigureOut">
              <a:rPr lang="ru-RU" smtClean="0"/>
              <a:pPr/>
              <a:t>06.05.2020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9172B-78F7-4659-B5EE-B5A4016FAA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343DCB-E7F8-4BB2-9987-8248237627BB}" type="datetimeFigureOut">
              <a:rPr lang="ru-RU" smtClean="0"/>
              <a:pPr/>
              <a:t>06.05.2020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B9172B-78F7-4659-B5EE-B5A4016FAA2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5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0">
              <a:schemeClr val="accent1">
                <a:tint val="66000"/>
                <a:satMod val="160000"/>
              </a:schemeClr>
            </a:gs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55576" y="836712"/>
            <a:ext cx="7632848" cy="2088232"/>
          </a:xfrm>
          <a:prstGeom prst="rect">
            <a:avLst/>
          </a:prstGeom>
          <a:noFill/>
        </p:spPr>
        <p:txBody>
          <a:bodyPr wrap="square" lIns="91440" tIns="45720" rIns="91440" bIns="45720">
            <a:normAutofit fontScale="77500" lnSpcReduction="20000"/>
          </a:bodyPr>
          <a:lstStyle/>
          <a:p>
            <a:pPr algn="ctr"/>
            <a:r>
              <a:rPr lang="ru-RU" sz="5400" b="1" spc="300" dirty="0" smtClean="0">
                <a:ln w="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ПРОИЗВОДСТВЕННАЯ БАЗА</a:t>
            </a:r>
          </a:p>
          <a:p>
            <a:pPr algn="ctr"/>
            <a:r>
              <a:rPr lang="ru-RU" sz="5400" b="1" spc="300" dirty="0" smtClean="0">
                <a:ln w="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ДОРОЖНОГО СТРОИТЕЛЬСТВА</a:t>
            </a:r>
            <a:endParaRPr lang="ru-RU" sz="5400" b="1" spc="300" dirty="0">
              <a:ln w="0" cmpd="sng">
                <a:solidFill>
                  <a:sysClr val="windowText" lastClr="000000"/>
                </a:solidFill>
                <a:prstDash val="solid"/>
                <a:miter lim="800000"/>
              </a:ln>
              <a:solidFill>
                <a:schemeClr val="accent2">
                  <a:lumMod val="75000"/>
                </a:schemeClr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79512" y="5085184"/>
            <a:ext cx="6624736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2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Лектор – ст. преподаватель</a:t>
            </a:r>
          </a:p>
          <a:p>
            <a:r>
              <a:rPr lang="ru-RU" sz="3200" b="1" dirty="0" err="1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Алимгазин</a:t>
            </a:r>
            <a:r>
              <a:rPr lang="ru-RU" sz="3200" b="1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 Б.Т.</a:t>
            </a:r>
            <a:endParaRPr lang="ru-RU" sz="3200" b="1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solidFill>
                <a:schemeClr val="accent2">
                  <a:lumMod val="75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2843808" y="260648"/>
            <a:ext cx="5040560" cy="93610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lvl="0" algn="ctr">
              <a:spcBef>
                <a:spcPct val="0"/>
              </a:spcBef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Лекция 3</a:t>
            </a:r>
            <a:b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Камнедробильные заводы</a:t>
            </a:r>
          </a:p>
        </p:txBody>
      </p:sp>
      <p:sp>
        <p:nvSpPr>
          <p:cNvPr id="3" name="Содержимое 2"/>
          <p:cNvSpPr txBox="1">
            <a:spLocks/>
          </p:cNvSpPr>
          <p:nvPr/>
        </p:nvSpPr>
        <p:spPr>
          <a:xfrm>
            <a:off x="0" y="1124744"/>
            <a:ext cx="9144000" cy="18002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>
              <a:lnSpc>
                <a:spcPct val="120000"/>
              </a:lnSpc>
              <a:spcBef>
                <a:spcPct val="20000"/>
              </a:spcBef>
            </a:pPr>
            <a:r>
              <a:rPr lang="ru-RU" sz="1600" b="1" dirty="0" smtClean="0"/>
              <a:t>Процессы переработки состоят из:  </a:t>
            </a:r>
          </a:p>
          <a:p>
            <a:pPr marL="342900" indent="-342900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ru-RU" sz="1600" i="1" dirty="0" smtClean="0"/>
              <a:t>дробления</a:t>
            </a:r>
          </a:p>
          <a:p>
            <a:pPr marL="342900" lvl="0" indent="-342900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ru-RU" sz="1600" i="1" dirty="0" smtClean="0"/>
              <a:t>сортировки </a:t>
            </a:r>
          </a:p>
          <a:p>
            <a:pPr marL="342900" lvl="0" indent="-342900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ru-RU" sz="1600" i="1" dirty="0" smtClean="0"/>
              <a:t>промывки</a:t>
            </a:r>
          </a:p>
          <a:p>
            <a:pPr marL="342900" lvl="0" indent="-342900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ru-RU" sz="1600" i="1" dirty="0" smtClean="0"/>
              <a:t>обогащения щебня, гравия, песка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0" y="2852936"/>
            <a:ext cx="9144000" cy="309634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r>
              <a:rPr lang="ru-RU" sz="1500" b="1" i="1" dirty="0" smtClean="0"/>
              <a:t>	</a:t>
            </a:r>
          </a:p>
          <a:p>
            <a:r>
              <a:rPr lang="ru-RU" sz="1500" b="1" i="1" dirty="0" smtClean="0"/>
              <a:t>Сортировка</a:t>
            </a:r>
            <a:r>
              <a:rPr lang="ru-RU" sz="1500" dirty="0" smtClean="0"/>
              <a:t>  - разделение продуктов переработки по крупности на грохотах.</a:t>
            </a:r>
          </a:p>
          <a:p>
            <a:endParaRPr lang="ru-RU" sz="1500" dirty="0" smtClean="0"/>
          </a:p>
          <a:p>
            <a:r>
              <a:rPr lang="ru-RU" sz="1500" b="1" i="1" dirty="0" smtClean="0"/>
              <a:t>Промывку</a:t>
            </a:r>
            <a:r>
              <a:rPr lang="ru-RU" sz="1500" dirty="0" smtClean="0"/>
              <a:t> щебня и гравия осуществляют с целью удаления комковой глины, пылеватых и глинистых частиц. Промывку можно производить на грохотах или в моечных машинах.</a:t>
            </a:r>
          </a:p>
          <a:p>
            <a:endParaRPr lang="ru-RU" sz="1500" dirty="0" smtClean="0"/>
          </a:p>
          <a:p>
            <a:r>
              <a:rPr lang="ru-RU" sz="1500" b="1" i="1" dirty="0" smtClean="0"/>
              <a:t>Классификацию и обогащение</a:t>
            </a:r>
            <a:r>
              <a:rPr lang="ru-RU" sz="1500" dirty="0" smtClean="0"/>
              <a:t> песков применяют до доведения зернового состава до требований государственных стандартов. Эти операции выполняются в </a:t>
            </a:r>
            <a:r>
              <a:rPr lang="ru-RU" sz="1500" dirty="0" err="1" smtClean="0"/>
              <a:t>гидроклассификаторах</a:t>
            </a:r>
            <a:r>
              <a:rPr lang="ru-RU" sz="1500" dirty="0" smtClean="0"/>
              <a:t> и гидроциклонах.</a:t>
            </a:r>
          </a:p>
          <a:p>
            <a:endParaRPr lang="ru-RU" sz="1500" dirty="0" smtClean="0"/>
          </a:p>
          <a:p>
            <a:r>
              <a:rPr lang="ru-RU" sz="1500" b="1" i="1" dirty="0" smtClean="0"/>
              <a:t>Обогащение</a:t>
            </a:r>
            <a:r>
              <a:rPr lang="ru-RU" sz="1500" dirty="0" smtClean="0"/>
              <a:t> щебня и гравия по прочности осуществляют в осадочных машинах, механических классификаторах, установках для обогащения в тяжелых средах.</a:t>
            </a:r>
          </a:p>
          <a:p>
            <a:endParaRPr lang="ru-RU" sz="1500" dirty="0" smtClean="0"/>
          </a:p>
          <a:p>
            <a:r>
              <a:rPr lang="ru-RU" sz="1500" b="1" i="1" dirty="0" smtClean="0"/>
              <a:t>Обогащение</a:t>
            </a:r>
            <a:r>
              <a:rPr lang="ru-RU" sz="1500" dirty="0" smtClean="0"/>
              <a:t> щебня по форме зерен предназначено для получения щебня кубовидной формы. Эту операцию осуществляют избирательной сортировкой на щелевидных ситах, грануляцией щебня в роторных дробилках ударного действия и в </a:t>
            </a:r>
            <a:r>
              <a:rPr lang="ru-RU" sz="1500" dirty="0" err="1" smtClean="0"/>
              <a:t>барабанах-грануляторах</a:t>
            </a:r>
            <a:r>
              <a:rPr lang="ru-RU" sz="1500" dirty="0" smtClean="0"/>
              <a:t>.</a:t>
            </a:r>
          </a:p>
          <a:p>
            <a:r>
              <a:rPr lang="ru-RU" sz="1400" dirty="0" smtClean="0"/>
              <a:t>	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0" y="5733256"/>
            <a:ext cx="9144000" cy="980728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342900" indent="-342900">
              <a:lnSpc>
                <a:spcPct val="120000"/>
              </a:lnSpc>
              <a:spcBef>
                <a:spcPct val="20000"/>
              </a:spcBef>
            </a:pPr>
            <a:r>
              <a:rPr lang="ru-RU" sz="1600" dirty="0" smtClean="0"/>
              <a:t>Номенклатура продукции ДКЗ</a:t>
            </a:r>
          </a:p>
          <a:p>
            <a:pPr marL="342900" indent="-342900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ru-RU" sz="1600" dirty="0" smtClean="0"/>
              <a:t> щебень фракций 5(3)-10, 10-20,20-40 и 40-70мм</a:t>
            </a:r>
          </a:p>
          <a:p>
            <a:pPr marL="342900" indent="-342900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ru-RU" sz="1600" dirty="0" smtClean="0"/>
              <a:t>дробленый обогащенный песок 0,15-5мм и отходы менее 0,15мм</a:t>
            </a:r>
            <a:endParaRPr kumimoji="0" lang="ru-RU" sz="14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rect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2"/>
          <p:cNvSpPr txBox="1">
            <a:spLocks/>
          </p:cNvSpPr>
          <p:nvPr/>
        </p:nvSpPr>
        <p:spPr>
          <a:xfrm>
            <a:off x="1331640" y="116632"/>
            <a:ext cx="6444208" cy="576064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ru-RU" sz="2400" b="1" dirty="0" smtClean="0"/>
              <a:t>Классификация камнедробильных заводов</a:t>
            </a:r>
            <a:endParaRPr kumimoji="0" lang="ru-RU" sz="2400" b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Содержимое 2"/>
          <p:cNvSpPr txBox="1">
            <a:spLocks/>
          </p:cNvSpPr>
          <p:nvPr/>
        </p:nvSpPr>
        <p:spPr>
          <a:xfrm>
            <a:off x="0" y="620688"/>
            <a:ext cx="9144000" cy="15841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ru-RU" sz="1400" b="1" dirty="0" smtClean="0"/>
              <a:t> - по объему выпускаемой продукции (мощности):</a:t>
            </a:r>
          </a:p>
          <a:p>
            <a:endParaRPr lang="ru-RU" sz="1400" b="1" dirty="0" smtClean="0"/>
          </a:p>
          <a:p>
            <a:pPr>
              <a:buFont typeface="Arial" pitchFamily="34" charset="0"/>
              <a:buChar char="•"/>
            </a:pPr>
            <a:r>
              <a:rPr lang="ru-RU" sz="1400" b="1" dirty="0" smtClean="0"/>
              <a:t> </a:t>
            </a:r>
            <a:r>
              <a:rPr lang="ru-RU" sz="1400" dirty="0" smtClean="0"/>
              <a:t>малой (50-100 тыс. м</a:t>
            </a:r>
            <a:r>
              <a:rPr lang="ru-RU" sz="1400" baseline="30000" dirty="0" smtClean="0"/>
              <a:t>3</a:t>
            </a:r>
            <a:r>
              <a:rPr lang="ru-RU" sz="1400" dirty="0" smtClean="0"/>
              <a:t> в год) производительности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 средней (100-250 тыс. м</a:t>
            </a:r>
            <a:r>
              <a:rPr lang="ru-RU" sz="1400" baseline="30000" dirty="0" smtClean="0"/>
              <a:t>3</a:t>
            </a:r>
            <a:r>
              <a:rPr lang="ru-RU" sz="1400" dirty="0" smtClean="0"/>
              <a:t>в год)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 большой (более 250 тыс. м</a:t>
            </a:r>
            <a:r>
              <a:rPr lang="ru-RU" sz="1400" baseline="30000" dirty="0" smtClean="0"/>
              <a:t>3</a:t>
            </a:r>
            <a:r>
              <a:rPr lang="ru-RU" sz="1400" dirty="0" smtClean="0"/>
              <a:t> в год)</a:t>
            </a:r>
          </a:p>
          <a:p>
            <a:endParaRPr lang="ru-RU" sz="1400" dirty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0" y="1844824"/>
            <a:ext cx="9144000" cy="11521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buFontTx/>
              <a:buChar char="-"/>
            </a:pPr>
            <a:r>
              <a:rPr lang="ru-RU" sz="1400" b="1" dirty="0" smtClean="0"/>
              <a:t>по схеме технологического процесса:</a:t>
            </a:r>
          </a:p>
          <a:p>
            <a:endParaRPr lang="ru-RU" sz="1400" b="1" dirty="0" smtClean="0"/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 КДЗ открытого цикла (материал проходит через дробильную машину только один раз)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 КДЗ замкнутого цикла (крупные фракции после сортировки возвращаются на повторное дробление)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0" y="5921896"/>
            <a:ext cx="9144000" cy="9361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buFontTx/>
              <a:buChar char="-"/>
            </a:pPr>
            <a:r>
              <a:rPr lang="ru-RU" sz="1400" b="1" dirty="0" smtClean="0"/>
              <a:t>по расположению к рельефу местности:</a:t>
            </a:r>
          </a:p>
          <a:p>
            <a:pPr>
              <a:buFontTx/>
              <a:buChar char="-"/>
            </a:pPr>
            <a:endParaRPr lang="ru-RU" sz="1400" b="1" dirty="0" smtClean="0"/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 горизонтальная компоновка оборудования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вертикальная</a:t>
            </a:r>
          </a:p>
          <a:p>
            <a:endParaRPr kumimoji="0" lang="ru-RU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2852936"/>
            <a:ext cx="4612370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107504" y="5373216"/>
            <a:ext cx="86409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Схемы циклов дробления:</a:t>
            </a:r>
          </a:p>
          <a:p>
            <a:r>
              <a:rPr lang="ru-RU" sz="1400" dirty="0" smtClean="0"/>
              <a:t>а — открытый цикл; б — закрытый цикл; 1 — питатель пластинчатый; 2,4 — грохоты; 3 — дробилка</a:t>
            </a:r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Рисунок 28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332656"/>
            <a:ext cx="5760640" cy="3069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755576" y="0"/>
            <a:ext cx="709228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/>
              <a:t>Технологическая схема дробления, сортировки, промывки</a:t>
            </a:r>
            <a:endParaRPr lang="ru-RU" sz="1600" b="1" dirty="0"/>
          </a:p>
        </p:txBody>
      </p:sp>
      <p:sp>
        <p:nvSpPr>
          <p:cNvPr id="46084" name="Rectangle 4"/>
          <p:cNvSpPr>
            <a:spLocks noChangeArrowheads="1"/>
          </p:cNvSpPr>
          <p:nvPr/>
        </p:nvSpPr>
        <p:spPr bwMode="auto">
          <a:xfrm>
            <a:off x="0" y="3429000"/>
            <a:ext cx="9144000" cy="1661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Количественной характеристикой процесса дробления служит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степень дробления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i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= </a:t>
            </a:r>
            <a:r>
              <a:rPr kumimoji="0" lang="ru-RU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Д</a:t>
            </a:r>
            <a:r>
              <a:rPr kumimoji="0" lang="ru-RU" sz="1400" b="0" i="0" u="none" strike="noStrike" cap="none" normalizeH="0" baseline="-3000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ср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/</a:t>
            </a:r>
            <a:r>
              <a:rPr kumimoji="0" lang="ru-RU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d</a:t>
            </a:r>
            <a:r>
              <a:rPr kumimoji="0" lang="ru-RU" sz="1400" b="0" i="0" u="none" strike="noStrike" cap="none" normalizeH="0" baseline="-3000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ср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       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                              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где </a:t>
            </a:r>
            <a:r>
              <a:rPr kumimoji="0" lang="ru-RU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Д</a:t>
            </a:r>
            <a:r>
              <a:rPr kumimoji="0" lang="ru-RU" sz="1400" b="0" i="0" u="none" strike="noStrike" cap="none" normalizeH="0" baseline="-3000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ср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– диаметр (размер) камня поступающего в дробилку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d</a:t>
            </a:r>
            <a:r>
              <a:rPr kumimoji="0" lang="ru-RU" sz="1400" b="0" i="0" u="none" strike="noStrike" cap="none" normalizeH="0" baseline="-3000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ср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– размер щебня после дробления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95936" y="3861048"/>
            <a:ext cx="864096" cy="3600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085" name="Rectangle 5"/>
          <p:cNvSpPr>
            <a:spLocks noChangeArrowheads="1"/>
          </p:cNvSpPr>
          <p:nvPr/>
        </p:nvSpPr>
        <p:spPr bwMode="auto">
          <a:xfrm>
            <a:off x="0" y="4826675"/>
            <a:ext cx="9144000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ea typeface="Times New Roman" pitchFamily="18" charset="0"/>
                <a:cs typeface="Arial" pitchFamily="34" charset="0"/>
              </a:rPr>
              <a:t>Выработка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КДЗ </a:t>
            </a: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рассчитывают</a:t>
            </a:r>
            <a:r>
              <a:rPr kumimoji="0" lang="ru-RU" sz="14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с учетом </a:t>
            </a:r>
            <a:r>
              <a:rPr kumimoji="0" lang="ru-RU" sz="1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физико</a:t>
            </a:r>
            <a:r>
              <a:rPr lang="ru-RU" sz="1400" i="1" dirty="0" smtClean="0"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- механических свойств горной породы: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kumimoji="0" lang="ru-RU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П = П</a:t>
            </a:r>
            <a:r>
              <a:rPr kumimoji="0" lang="ru-RU" sz="1400" i="1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П</a:t>
            </a:r>
            <a:r>
              <a:rPr kumimoji="0" lang="ru-RU" sz="14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∙К</a:t>
            </a:r>
            <a:r>
              <a:rPr kumimoji="0" lang="ru-RU" sz="1400" i="1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Д</a:t>
            </a:r>
            <a:r>
              <a:rPr kumimoji="0" lang="ru-RU" sz="14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∙</a:t>
            </a:r>
            <a:r>
              <a:rPr kumimoji="0" lang="ru-RU" sz="140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Кγ</a:t>
            </a:r>
            <a:r>
              <a:rPr kumimoji="0" lang="ru-RU" sz="14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∙К</a:t>
            </a:r>
            <a:r>
              <a:rPr kumimoji="0" lang="ru-RU" sz="1400" i="1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Ф</a:t>
            </a:r>
            <a:r>
              <a:rPr kumimoji="0" lang="ru-RU" sz="14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∙К</a:t>
            </a:r>
            <a:r>
              <a:rPr kumimoji="0" lang="ru-RU" sz="1400" i="1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КР</a:t>
            </a:r>
            <a:endParaRPr kumimoji="0" lang="ru-RU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где </a:t>
            </a:r>
            <a:r>
              <a:rPr kumimoji="0" lang="ru-RU" sz="14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П</a:t>
            </a:r>
            <a:r>
              <a:rPr kumimoji="0" lang="ru-RU" sz="1400" i="1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П</a:t>
            </a: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– паспортная выработка дробилки, т/ч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К</a:t>
            </a:r>
            <a:r>
              <a:rPr kumimoji="0" lang="ru-RU" sz="1400" i="1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Д</a:t>
            </a: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– коэффициент </a:t>
            </a:r>
            <a:r>
              <a:rPr kumimoji="0" lang="ru-RU" sz="1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дробимости</a:t>
            </a: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породы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Кγ</a:t>
            </a:r>
            <a:r>
              <a:rPr kumimoji="0" lang="ru-RU" sz="1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– коэффициент, учитывающий насыпную плотность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К</a:t>
            </a:r>
            <a:r>
              <a:rPr kumimoji="0" lang="ru-RU" sz="1400" i="1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Ф</a:t>
            </a: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– коэффициент, учитывающий форму камня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i="1" dirty="0" smtClean="0"/>
              <a:t>К</a:t>
            </a:r>
            <a:r>
              <a:rPr lang="ru-RU" sz="1400" i="1" baseline="-25000" dirty="0" smtClean="0"/>
              <a:t>КР</a:t>
            </a:r>
            <a:r>
              <a:rPr lang="ru-RU" sz="1400" dirty="0" smtClean="0"/>
              <a:t> – коэффициент, учитывающий крупность дробимого материала</a:t>
            </a:r>
            <a:endParaRPr kumimoji="0" lang="ru-RU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779912" y="5229200"/>
            <a:ext cx="1584176" cy="3600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1"/>
          <p:cNvSpPr>
            <a:spLocks noChangeArrowheads="1"/>
          </p:cNvSpPr>
          <p:nvPr/>
        </p:nvSpPr>
        <p:spPr bwMode="auto">
          <a:xfrm>
            <a:off x="0" y="163043"/>
            <a:ext cx="914400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Машины для дробления и измельчения разделяют на 5 классов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: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-щековые (а)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- конусные (б)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- валковые (в)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- роторные ударно-молотковые  (г- молотковая дробилка)</a:t>
            </a:r>
          </a:p>
          <a:p>
            <a:pPr>
              <a:buFontTx/>
              <a:buChar char="-"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барабанные мельницы</a:t>
            </a:r>
            <a:r>
              <a:rPr lang="ru-RU" sz="1400" dirty="0" smtClean="0">
                <a:ea typeface="Times New Roman" pitchFamily="18" charset="0"/>
                <a:cs typeface="Arial" pitchFamily="34" charset="0"/>
              </a:rPr>
              <a:t> (</a:t>
            </a:r>
            <a:r>
              <a:rPr lang="ru-RU" sz="1400" dirty="0" err="1" smtClean="0">
                <a:ea typeface="Times New Roman" pitchFamily="18" charset="0"/>
                <a:cs typeface="Arial" pitchFamily="34" charset="0"/>
              </a:rPr>
              <a:t>д</a:t>
            </a:r>
            <a:r>
              <a:rPr lang="ru-RU" sz="1400" dirty="0" smtClean="0">
                <a:ea typeface="Times New Roman" pitchFamily="18" charset="0"/>
                <a:cs typeface="Arial" pitchFamily="34" charset="0"/>
              </a:rPr>
              <a:t>- шаровая мельница)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pic>
        <p:nvPicPr>
          <p:cNvPr id="50178" name="Picture 2" descr="x45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556792"/>
            <a:ext cx="6530281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0" y="5805264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/>
              <a:t>1 - подвижная плита; 2 - неподвижная плита; 3 - подвижный конус; 4 - неподвижный конус; 5,6 - валки; 7 - молотки; 8 - ротор; 9 - металлические шары (стержни); 10 - вращающийся барабан</a:t>
            </a:r>
            <a:endParaRPr lang="ru-RU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1"/>
          <p:cNvSpPr>
            <a:spLocks noChangeArrowheads="1"/>
          </p:cNvSpPr>
          <p:nvPr/>
        </p:nvSpPr>
        <p:spPr bwMode="auto">
          <a:xfrm>
            <a:off x="0" y="188640"/>
            <a:ext cx="9144000" cy="1415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ea typeface="Times New Roman" pitchFamily="18" charset="0"/>
                <a:cs typeface="Arial" pitchFamily="34" charset="0"/>
              </a:rPr>
              <a:t>Сортировка </a:t>
            </a:r>
            <a:r>
              <a:rPr lang="ru-RU" sz="1400" dirty="0" smtClean="0">
                <a:ea typeface="Times New Roman" pitchFamily="18" charset="0"/>
                <a:cs typeface="Arial" pitchFamily="34" charset="0"/>
              </a:rPr>
              <a:t>-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разделение на классы по крупности. </a:t>
            </a:r>
            <a:r>
              <a:rPr kumimoji="0" lang="ru-RU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В зависимости от назначения различают: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ru-RU" sz="1400" dirty="0" smtClean="0"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подготовительную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ru-RU" sz="1400" dirty="0" smtClean="0"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классификационную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ru-RU" sz="1400" dirty="0" smtClean="0"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контрольную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ru-RU" sz="1400" dirty="0" smtClean="0"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избирательную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0" y="1937153"/>
            <a:ext cx="9144000" cy="3847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1600" b="1" dirty="0" smtClean="0"/>
              <a:t>Грохоты</a:t>
            </a:r>
            <a:r>
              <a:rPr lang="ru-RU" sz="1600" dirty="0" smtClean="0"/>
              <a:t> разделяются: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плоские и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 барабанные (цилиндрические и конические)</a:t>
            </a:r>
          </a:p>
          <a:p>
            <a:pPr>
              <a:buFont typeface="Arial" pitchFamily="34" charset="0"/>
              <a:buChar char="•"/>
            </a:pPr>
            <a:endParaRPr lang="ru-RU" sz="1600" dirty="0" smtClean="0"/>
          </a:p>
          <a:p>
            <a:r>
              <a:rPr lang="ru-RU" sz="1600" b="1" dirty="0" smtClean="0"/>
              <a:t>Плоские</a:t>
            </a:r>
            <a:r>
              <a:rPr lang="ru-RU" sz="1600" dirty="0" smtClean="0"/>
              <a:t> грохоты: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 неподвижные (колосниковые решетки, перекрывающие бункера)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 подвижные (колосниковые качающиеся и инерционные) </a:t>
            </a:r>
            <a:r>
              <a:rPr lang="ru-RU" sz="1600" dirty="0" smtClean="0"/>
              <a:t>	</a:t>
            </a:r>
          </a:p>
          <a:p>
            <a:r>
              <a:rPr lang="ru-RU" sz="1600" dirty="0" smtClean="0"/>
              <a:t> </a:t>
            </a:r>
          </a:p>
          <a:p>
            <a:r>
              <a:rPr lang="ru-RU" sz="1400" dirty="0" smtClean="0"/>
              <a:t>Отношение количества материала, прошедшего сита, к количеству материала данной крупности содержащегося в исходном продукте, называется </a:t>
            </a:r>
            <a:r>
              <a:rPr lang="ru-RU" sz="1600" b="1" dirty="0" smtClean="0"/>
              <a:t>эффективностью </a:t>
            </a:r>
            <a:r>
              <a:rPr lang="ru-RU" sz="1600" b="1" dirty="0" err="1" smtClean="0"/>
              <a:t>грохочения</a:t>
            </a:r>
            <a:r>
              <a:rPr lang="ru-RU" sz="1600" dirty="0" smtClean="0"/>
              <a:t>:</a:t>
            </a:r>
          </a:p>
          <a:p>
            <a:endParaRPr lang="ru-RU" sz="1600" dirty="0" smtClean="0"/>
          </a:p>
          <a:p>
            <a:endParaRPr lang="ru-RU" sz="1600" dirty="0" smtClean="0"/>
          </a:p>
          <a:p>
            <a:pPr>
              <a:buFont typeface="Arial" pitchFamily="34" charset="0"/>
              <a:buChar char="•"/>
            </a:pPr>
            <a:endParaRPr lang="ru-RU" sz="1600" dirty="0" smtClean="0"/>
          </a:p>
          <a:p>
            <a:endParaRPr lang="ru-RU" sz="1600" dirty="0" smtClean="0"/>
          </a:p>
          <a:p>
            <a:r>
              <a:rPr lang="ru-RU" sz="1400" dirty="0" smtClean="0"/>
              <a:t>где  Q – содержание зерен нижнего класса в исходном материале, %</a:t>
            </a:r>
          </a:p>
          <a:p>
            <a:r>
              <a:rPr lang="ru-RU" sz="1400" dirty="0" smtClean="0"/>
              <a:t>q</a:t>
            </a:r>
            <a:r>
              <a:rPr lang="ru-RU" sz="1400" baseline="-25000" dirty="0" smtClean="0"/>
              <a:t>0</a:t>
            </a:r>
            <a:r>
              <a:rPr lang="ru-RU" sz="1400" dirty="0" smtClean="0"/>
              <a:t> – относительное содержание зерен нижнего класса, оставшихся после сортировки в верхнем классе.</a:t>
            </a:r>
            <a:endParaRPr lang="ru-RU" sz="1400" dirty="0"/>
          </a:p>
        </p:txBody>
      </p:sp>
      <p:sp>
        <p:nvSpPr>
          <p:cNvPr id="5120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1205" name="Object 5"/>
          <p:cNvGraphicFramePr>
            <a:graphicFrameLocks noChangeAspect="1"/>
          </p:cNvGraphicFramePr>
          <p:nvPr/>
        </p:nvGraphicFramePr>
        <p:xfrm>
          <a:off x="3923928" y="4509120"/>
          <a:ext cx="2290763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08" name="Формула" r:id="rId3" imgW="1701720" imgH="419040" progId="Equation.3">
                  <p:embed/>
                </p:oleObj>
              </mc:Choice>
              <mc:Fallback>
                <p:oleObj name="Формула" r:id="rId3" imgW="1701720" imgH="41904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3928" y="4509120"/>
                        <a:ext cx="2290763" cy="558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3779912" y="4437112"/>
            <a:ext cx="2592288" cy="7200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1"/>
          <p:cNvSpPr>
            <a:spLocks noChangeArrowheads="1"/>
          </p:cNvSpPr>
          <p:nvPr/>
        </p:nvSpPr>
        <p:spPr bwMode="auto">
          <a:xfrm>
            <a:off x="0" y="324525"/>
            <a:ext cx="9144000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Для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промывки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применяют машины: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барабанные – скрубберы, цилиндрические гравиемойки, гравиемойки-сортировки, грохоты и драги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вибрационные –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вибромойки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и вибрационные плоские грохоты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корытные – наклонные и горизонтальные.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17" name="Rectangle 1"/>
          <p:cNvSpPr>
            <a:spLocks noChangeArrowheads="1"/>
          </p:cNvSpPr>
          <p:nvPr/>
        </p:nvSpPr>
        <p:spPr bwMode="auto">
          <a:xfrm>
            <a:off x="0" y="2369206"/>
            <a:ext cx="9144000" cy="1415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1600" b="1" dirty="0" smtClean="0"/>
              <a:t>Эффективность промывки:</a:t>
            </a:r>
          </a:p>
          <a:p>
            <a:r>
              <a:rPr lang="ru-RU" sz="1400" dirty="0" smtClean="0"/>
              <a:t>                                                       </a:t>
            </a:r>
          </a:p>
          <a:p>
            <a:endParaRPr lang="ru-RU" sz="1400" dirty="0" smtClean="0"/>
          </a:p>
          <a:p>
            <a:endParaRPr lang="ru-RU" sz="1400" dirty="0" smtClean="0"/>
          </a:p>
          <a:p>
            <a:r>
              <a:rPr lang="ru-RU" sz="1400" dirty="0" smtClean="0"/>
              <a:t>где           ,           - содержание комовой глины и глинистых частиц, определяемых </a:t>
            </a:r>
            <a:r>
              <a:rPr lang="ru-RU" sz="1400" dirty="0" err="1" smtClean="0"/>
              <a:t>отмучиванием</a:t>
            </a:r>
            <a:r>
              <a:rPr lang="ru-RU" sz="1400" dirty="0" smtClean="0"/>
              <a:t> в исходном и промытом продукте</a:t>
            </a:r>
            <a:endParaRPr lang="ru-RU" sz="1400" dirty="0"/>
          </a:p>
        </p:txBody>
      </p:sp>
      <p:sp>
        <p:nvSpPr>
          <p:cNvPr id="52241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2240" name="Object 16"/>
          <p:cNvGraphicFramePr>
            <a:graphicFrameLocks noChangeAspect="1"/>
          </p:cNvGraphicFramePr>
          <p:nvPr/>
        </p:nvGraphicFramePr>
        <p:xfrm>
          <a:off x="3347864" y="2636911"/>
          <a:ext cx="1296144" cy="5925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55" name="Формула" r:id="rId3" imgW="1002865" imgH="457002" progId="Equation.3">
                  <p:embed/>
                </p:oleObj>
              </mc:Choice>
              <mc:Fallback>
                <p:oleObj name="Формула" r:id="rId3" imgW="1002865" imgH="457002" progId="Equation.3">
                  <p:embed/>
                  <p:pic>
                    <p:nvPicPr>
                      <p:cNvPr id="0" name="Picture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7864" y="2636911"/>
                        <a:ext cx="1296144" cy="59252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48" name="Object 24"/>
          <p:cNvGraphicFramePr>
            <a:graphicFrameLocks noChangeAspect="1"/>
          </p:cNvGraphicFramePr>
          <p:nvPr/>
        </p:nvGraphicFramePr>
        <p:xfrm>
          <a:off x="395536" y="3212976"/>
          <a:ext cx="350709" cy="3006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56" name="Формула" r:id="rId5" imgW="266584" imgH="228501" progId="Equation.3">
                  <p:embed/>
                </p:oleObj>
              </mc:Choice>
              <mc:Fallback>
                <p:oleObj name="Формула" r:id="rId5" imgW="266584" imgH="228501" progId="Equation.3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6" y="3212976"/>
                        <a:ext cx="350709" cy="30060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47" name="Object 23"/>
          <p:cNvGraphicFramePr>
            <a:graphicFrameLocks noChangeAspect="1"/>
          </p:cNvGraphicFramePr>
          <p:nvPr/>
        </p:nvGraphicFramePr>
        <p:xfrm>
          <a:off x="827584" y="3212976"/>
          <a:ext cx="288032" cy="2880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57" name="Формула" r:id="rId7" imgW="241195" imgH="241195" progId="Equation.3">
                  <p:embed/>
                </p:oleObj>
              </mc:Choice>
              <mc:Fallback>
                <p:oleObj name="Формула" r:id="rId7" imgW="241195" imgH="241195" progId="Equation.3">
                  <p:embed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3212976"/>
                        <a:ext cx="288032" cy="28803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49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3275856" y="2636912"/>
            <a:ext cx="1584176" cy="6480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831</TotalTime>
  <Words>426</Words>
  <Application>Microsoft Office PowerPoint</Application>
  <PresentationFormat>Экран (4:3)</PresentationFormat>
  <Paragraphs>96</Paragraphs>
  <Slides>7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Times New Roman</vt:lpstr>
      <vt:lpstr>Тема Office</vt:lpstr>
      <vt:lpstr>Формула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Зарема</dc:creator>
  <cp:lastModifiedBy>Bakytbek</cp:lastModifiedBy>
  <cp:revision>117</cp:revision>
  <dcterms:created xsi:type="dcterms:W3CDTF">2014-08-09T05:36:50Z</dcterms:created>
  <dcterms:modified xsi:type="dcterms:W3CDTF">2020-05-06T15:46:14Z</dcterms:modified>
</cp:coreProperties>
</file>